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66" r:id="rId3"/>
    <p:sldId id="267" r:id="rId4"/>
    <p:sldId id="259" r:id="rId5"/>
    <p:sldId id="263" r:id="rId6"/>
    <p:sldId id="258" r:id="rId7"/>
    <p:sldId id="268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FF99"/>
    <a:srgbClr val="FF00FF"/>
    <a:srgbClr val="6699FF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04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41E25-1249-4F63-9C3B-9242E2E0CB2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EFC66-02B3-47BF-8682-CCC41D1EC12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EFC66-02B3-47BF-8682-CCC41D1EC124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EFC66-02B3-47BF-8682-CCC41D1EC124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EFC66-02B3-47BF-8682-CCC41D1EC124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3A5BA-3CAB-43F3-B34B-C10DCB072B41}" type="datetimeFigureOut">
              <a:rPr lang="fr-FR" smtClean="0"/>
              <a:pPr/>
              <a:t>27/02/2015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FCBBB-BC36-4073-891A-20AF06DA3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820472" y="6146308"/>
            <a:ext cx="323528" cy="711692"/>
          </a:xfrm>
          <a:prstGeom prst="rect">
            <a:avLst/>
          </a:prstGeom>
          <a:solidFill>
            <a:srgbClr val="F68B32"/>
          </a:solidFill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IN"/>
          </a:p>
        </p:txBody>
      </p:sp>
      <p:sp>
        <p:nvSpPr>
          <p:cNvPr id="20" name="Rectangle 19"/>
          <p:cNvSpPr/>
          <p:nvPr/>
        </p:nvSpPr>
        <p:spPr>
          <a:xfrm>
            <a:off x="-12701" y="0"/>
            <a:ext cx="1632373" cy="6885384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" name="Group 2"/>
          <p:cNvGrpSpPr/>
          <p:nvPr/>
        </p:nvGrpSpPr>
        <p:grpSpPr>
          <a:xfrm>
            <a:off x="230154" y="6077231"/>
            <a:ext cx="4917910" cy="667182"/>
            <a:chOff x="1774046" y="6078378"/>
            <a:chExt cx="4917910" cy="667182"/>
          </a:xfrm>
        </p:grpSpPr>
        <p:sp>
          <p:nvSpPr>
            <p:cNvPr id="2" name="Rectangle 1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7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8" descr="D:\Jobs 2013\ID and Visiting cards\Covers\G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3346" y="4257759"/>
            <a:ext cx="999916" cy="163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9470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483768" y="2204864"/>
            <a:ext cx="52273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008000"/>
                </a:solidFill>
              </a:rPr>
              <a:t>Acquis</a:t>
            </a:r>
            <a:r>
              <a:rPr lang="en-US" sz="2800" dirty="0" smtClean="0">
                <a:solidFill>
                  <a:srgbClr val="008000"/>
                </a:solidFill>
              </a:rPr>
              <a:t> du </a:t>
            </a:r>
            <a:r>
              <a:rPr lang="en-US" sz="2800" dirty="0" err="1" smtClean="0">
                <a:solidFill>
                  <a:srgbClr val="008000"/>
                </a:solidFill>
              </a:rPr>
              <a:t>Projet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</a:rPr>
              <a:t>FarmSEM</a:t>
            </a:r>
            <a:endParaRPr lang="en-US" sz="2800" dirty="0" smtClean="0">
              <a:solidFill>
                <a:srgbClr val="008000"/>
              </a:solidFill>
            </a:endParaRPr>
          </a:p>
          <a:p>
            <a:r>
              <a:rPr lang="en-US" sz="2800" dirty="0" smtClean="0">
                <a:solidFill>
                  <a:srgbClr val="008000"/>
                </a:solidFill>
              </a:rPr>
              <a:t>Et liens avec le </a:t>
            </a:r>
            <a:r>
              <a:rPr lang="en-US" sz="2800" dirty="0" err="1" smtClean="0">
                <a:solidFill>
                  <a:srgbClr val="008000"/>
                </a:solidFill>
              </a:rPr>
              <a:t>projet</a:t>
            </a:r>
            <a:r>
              <a:rPr lang="en-US" sz="2800" dirty="0" smtClean="0">
                <a:solidFill>
                  <a:srgbClr val="008000"/>
                </a:solidFill>
              </a:rPr>
              <a:t>  Africa rising </a:t>
            </a:r>
            <a:endParaRPr lang="fr-FR" sz="2800" dirty="0">
              <a:solidFill>
                <a:srgbClr val="008000"/>
              </a:solidFill>
            </a:endParaRPr>
          </a:p>
        </p:txBody>
      </p:sp>
      <p:pic>
        <p:nvPicPr>
          <p:cNvPr id="14" name="Picture 1" descr="C:\Users\user\Desktop\Photos\Photoss  champs de Niebe pour femmes de Sirakele\Phots champs hybrides Dioila 2014\IMG_91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0"/>
            <a:ext cx="2736304" cy="1700808"/>
          </a:xfrm>
          <a:prstGeom prst="rect">
            <a:avLst/>
          </a:prstGeom>
          <a:noFill/>
        </p:spPr>
      </p:pic>
      <p:pic>
        <p:nvPicPr>
          <p:cNvPr id="15" name="Picture 9" descr="E:\Photo  activités Koutiala 2014 Ousmane\20140706_100611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0532"/>
          <a:stretch/>
        </p:blipFill>
        <p:spPr bwMode="auto">
          <a:xfrm>
            <a:off x="6588224" y="0"/>
            <a:ext cx="2304256" cy="17008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21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0"/>
            <a:ext cx="2664296" cy="1726163"/>
          </a:xfrm>
          <a:prstGeom prst="rect">
            <a:avLst/>
          </a:prstGeom>
        </p:spPr>
      </p:pic>
      <p:pic>
        <p:nvPicPr>
          <p:cNvPr id="22" name="Picture 10" descr="E:\Photo  activités Koutiala 2014 Ousmane\20140703_092859.jpg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05064"/>
            <a:ext cx="3312368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ZoneTexte 15"/>
          <p:cNvSpPr txBox="1"/>
          <p:nvPr/>
        </p:nvSpPr>
        <p:spPr>
          <a:xfrm>
            <a:off x="2771800" y="3356992"/>
            <a:ext cx="358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Mamourou</a:t>
            </a:r>
            <a:r>
              <a:rPr lang="fr-FR" dirty="0" smtClean="0"/>
              <a:t> Sidibé , Dr. Eva Weltzien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10187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820472" y="6146308"/>
            <a:ext cx="323528" cy="711692"/>
          </a:xfrm>
          <a:prstGeom prst="rect">
            <a:avLst/>
          </a:prstGeom>
          <a:solidFill>
            <a:srgbClr val="F68B32"/>
          </a:solidFill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IN"/>
          </a:p>
        </p:txBody>
      </p:sp>
      <p:sp>
        <p:nvSpPr>
          <p:cNvPr id="20" name="Rectangle 19"/>
          <p:cNvSpPr/>
          <p:nvPr/>
        </p:nvSpPr>
        <p:spPr>
          <a:xfrm>
            <a:off x="-12701" y="0"/>
            <a:ext cx="1632373" cy="6885384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" name="Group 2"/>
          <p:cNvGrpSpPr/>
          <p:nvPr/>
        </p:nvGrpSpPr>
        <p:grpSpPr>
          <a:xfrm>
            <a:off x="230154" y="6077231"/>
            <a:ext cx="4917910" cy="667182"/>
            <a:chOff x="1774046" y="6078378"/>
            <a:chExt cx="4917910" cy="667182"/>
          </a:xfrm>
        </p:grpSpPr>
        <p:sp>
          <p:nvSpPr>
            <p:cNvPr id="2" name="Rectangle 1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7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8" descr="D:\Jobs 2013\ID and Visiting cards\Covers\G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3346" y="4257759"/>
            <a:ext cx="999916" cy="163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9470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619672" y="2780928"/>
            <a:ext cx="624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/>
              <a:t>Production de semence des  nouvelles variétés préférées  par les producteurs 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Diffusion des semences (marketing/vente)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/>
              <a:t>Organisation/gouvernance/gestion </a:t>
            </a:r>
            <a:endParaRPr lang="fr-FR" sz="2400" dirty="0"/>
          </a:p>
        </p:txBody>
      </p:sp>
      <p:pic>
        <p:nvPicPr>
          <p:cNvPr id="1026" name="Picture 2" descr="C:\Users\user\Desktop\Photo  activités Koutiala 2014 Ousmane\20140814_1542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32656"/>
            <a:ext cx="2651787" cy="1656184"/>
          </a:xfrm>
          <a:prstGeom prst="rect">
            <a:avLst/>
          </a:prstGeom>
          <a:noFill/>
        </p:spPr>
      </p:pic>
      <p:pic>
        <p:nvPicPr>
          <p:cNvPr id="5" name="Picture 3" descr="C:\Users\user\Desktop\Photo  activités Koutiala 2014 Ousmane\20140703_0948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581128"/>
            <a:ext cx="3347864" cy="1667150"/>
          </a:xfrm>
          <a:prstGeom prst="rect">
            <a:avLst/>
          </a:prstGeom>
          <a:noFill/>
        </p:spPr>
      </p:pic>
      <p:sp>
        <p:nvSpPr>
          <p:cNvPr id="19" name="ZoneTexte 18"/>
          <p:cNvSpPr txBox="1"/>
          <p:nvPr/>
        </p:nvSpPr>
        <p:spPr>
          <a:xfrm>
            <a:off x="4716016" y="836712"/>
            <a:ext cx="403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Objectif</a:t>
            </a:r>
            <a:r>
              <a:rPr lang="en-US" sz="2000" b="1" dirty="0" smtClean="0"/>
              <a:t>: </a:t>
            </a:r>
            <a:r>
              <a:rPr lang="en-US" sz="2000" dirty="0" err="1" smtClean="0"/>
              <a:t>Améliorer</a:t>
            </a:r>
            <a:r>
              <a:rPr lang="en-US" sz="2000" dirty="0" smtClean="0"/>
              <a:t> la </a:t>
            </a:r>
            <a:r>
              <a:rPr lang="en-US" sz="2000" dirty="0" err="1" smtClean="0"/>
              <a:t>disponibilité</a:t>
            </a:r>
            <a:r>
              <a:rPr lang="en-US" sz="2000" dirty="0" smtClean="0"/>
              <a:t> et </a:t>
            </a:r>
            <a:r>
              <a:rPr lang="en-US" sz="2000" dirty="0" err="1" smtClean="0"/>
              <a:t>l’utilisation</a:t>
            </a:r>
            <a:r>
              <a:rPr lang="en-US" sz="2000" dirty="0" smtClean="0"/>
              <a:t> des  </a:t>
            </a:r>
            <a:r>
              <a:rPr lang="en-US" sz="2000" dirty="0" err="1" smtClean="0"/>
              <a:t>semences</a:t>
            </a:r>
            <a:r>
              <a:rPr lang="en-US" sz="2000" dirty="0" smtClean="0"/>
              <a:t> des </a:t>
            </a:r>
            <a:r>
              <a:rPr lang="en-US" sz="2000" dirty="0" err="1" smtClean="0"/>
              <a:t>nouvelles</a:t>
            </a:r>
            <a:r>
              <a:rPr lang="en-US" sz="2000" dirty="0" smtClean="0"/>
              <a:t> </a:t>
            </a:r>
            <a:r>
              <a:rPr lang="en-US" sz="2000" dirty="0" err="1" smtClean="0"/>
              <a:t>variétés</a:t>
            </a:r>
            <a:r>
              <a:rPr lang="en-US" sz="2000" dirty="0" smtClean="0"/>
              <a:t> de Mil et  </a:t>
            </a:r>
            <a:r>
              <a:rPr lang="en-US" sz="2000" dirty="0" err="1" smtClean="0"/>
              <a:t>duSorgho</a:t>
            </a:r>
            <a:r>
              <a:rPr lang="en-US" sz="2000" dirty="0" smtClean="0"/>
              <a:t>.</a:t>
            </a:r>
            <a:endParaRPr lang="fr-FR" sz="2000" dirty="0" smtClean="0"/>
          </a:p>
          <a:p>
            <a:endParaRPr lang="fr-FR" sz="2000" dirty="0"/>
          </a:p>
        </p:txBody>
      </p:sp>
      <p:sp>
        <p:nvSpPr>
          <p:cNvPr id="23" name="ZoneTexte 22"/>
          <p:cNvSpPr txBox="1"/>
          <p:nvPr/>
        </p:nvSpPr>
        <p:spPr>
          <a:xfrm>
            <a:off x="1691680" y="213285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Stratégie: </a:t>
            </a:r>
            <a:r>
              <a:rPr lang="fr-FR" dirty="0" smtClean="0"/>
              <a:t>Renforcement de capacités des coopératives semencières  des  différentes zones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10187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820472" y="6146308"/>
            <a:ext cx="323528" cy="711692"/>
          </a:xfrm>
          <a:prstGeom prst="rect">
            <a:avLst/>
          </a:prstGeom>
          <a:solidFill>
            <a:srgbClr val="F68B32"/>
          </a:solidFill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IN"/>
          </a:p>
        </p:txBody>
      </p:sp>
      <p:sp>
        <p:nvSpPr>
          <p:cNvPr id="20" name="Rectangle 19"/>
          <p:cNvSpPr/>
          <p:nvPr/>
        </p:nvSpPr>
        <p:spPr>
          <a:xfrm>
            <a:off x="-12701" y="0"/>
            <a:ext cx="1632373" cy="6885384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" name="Group 2"/>
          <p:cNvGrpSpPr/>
          <p:nvPr/>
        </p:nvGrpSpPr>
        <p:grpSpPr>
          <a:xfrm>
            <a:off x="230154" y="6077231"/>
            <a:ext cx="4917910" cy="667182"/>
            <a:chOff x="1774046" y="6078378"/>
            <a:chExt cx="4917910" cy="667182"/>
          </a:xfrm>
        </p:grpSpPr>
        <p:sp>
          <p:nvSpPr>
            <p:cNvPr id="2" name="Rectangle 1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7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8" descr="D:\Jobs 2013\ID and Visiting cards\Covers\G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3346" y="4257759"/>
            <a:ext cx="999916" cy="163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9470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286000" y="269033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/>
              <a:t>Analyse organisationnel 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Formations répondant aux besoins de renforcement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Production de semence 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Vente de semence </a:t>
            </a:r>
            <a:endParaRPr lang="fr-FR" sz="2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483768" y="1628800"/>
            <a:ext cx="3832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Activités menées 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xmlns="" val="310187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820472" y="6146308"/>
            <a:ext cx="323528" cy="711692"/>
          </a:xfrm>
          <a:prstGeom prst="rect">
            <a:avLst/>
          </a:prstGeom>
          <a:solidFill>
            <a:srgbClr val="F68B32"/>
          </a:solidFill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IN"/>
          </a:p>
        </p:txBody>
      </p:sp>
      <p:sp>
        <p:nvSpPr>
          <p:cNvPr id="20" name="Rectangle 19"/>
          <p:cNvSpPr/>
          <p:nvPr/>
        </p:nvSpPr>
        <p:spPr>
          <a:xfrm>
            <a:off x="-12701" y="0"/>
            <a:ext cx="696269" cy="6885384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" name="Group 2"/>
          <p:cNvGrpSpPr/>
          <p:nvPr/>
        </p:nvGrpSpPr>
        <p:grpSpPr>
          <a:xfrm>
            <a:off x="230154" y="6077231"/>
            <a:ext cx="4917910" cy="667182"/>
            <a:chOff x="1774046" y="6078378"/>
            <a:chExt cx="4917910" cy="667182"/>
          </a:xfrm>
        </p:grpSpPr>
        <p:sp>
          <p:nvSpPr>
            <p:cNvPr id="2" name="Rectangle 1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7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369470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683568" y="1772816"/>
          <a:ext cx="8460433" cy="4392484"/>
        </p:xfrm>
        <a:graphic>
          <a:graphicData uri="http://schemas.openxmlformats.org/drawingml/2006/table">
            <a:tbl>
              <a:tblPr/>
              <a:tblGrid>
                <a:gridCol w="3234087"/>
                <a:gridCol w="1081838"/>
                <a:gridCol w="639959"/>
                <a:gridCol w="1188498"/>
                <a:gridCol w="792333"/>
                <a:gridCol w="792333"/>
                <a:gridCol w="731385"/>
              </a:tblGrid>
              <a:tr h="2351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Thème de formation </a:t>
                      </a:r>
                    </a:p>
                  </a:txBody>
                  <a:tcPr marL="8238" marR="8238" marT="82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Lieu de formation 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Durée (Jour)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 coopérative 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Participants 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738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Homme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Femme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515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Connaissance des hybrides et production de leur semence </a:t>
                      </a:r>
                    </a:p>
                  </a:txBody>
                  <a:tcPr marL="8238" marR="8238" marT="8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M'Pessoba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Farakala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351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Récolte et gestion poste récolte des semences mil et sorgho </a:t>
                      </a:r>
                    </a:p>
                  </a:txBody>
                  <a:tcPr marL="8238" marR="8238" marT="8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3515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Gestion financière des coopératives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semenières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8238" marR="8238" marT="8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35150">
                <a:tc rowSpan="5"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Valorisation des champs de démonstrations  hybride pour la vente locale de semence </a:t>
                      </a:r>
                    </a:p>
                  </a:txBody>
                  <a:tcPr marL="8238" marR="8238" marT="8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Farakala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Kiffosso 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Mpèsoba 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2351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Karangana 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8238" marR="8238" marT="82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8881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Connaissance des hybrides et  moyens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agrocnomiques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pour augmenter la production du sorgho </a:t>
                      </a:r>
                    </a:p>
                  </a:txBody>
                  <a:tcPr marL="8238" marR="8238" marT="8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8238" marR="8238" marT="823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1" descr="C:\Users\user\Desktop\Photos\Photos Formation agents radio Koutiala Bougouni 2014\IMG_9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0"/>
            <a:ext cx="2208245" cy="1196752"/>
          </a:xfrm>
          <a:prstGeom prst="rect">
            <a:avLst/>
          </a:prstGeom>
          <a:noFill/>
        </p:spPr>
      </p:pic>
      <p:pic>
        <p:nvPicPr>
          <p:cNvPr id="4097" name="Picture 1" descr="C:\Users\user\Desktop\Photos\Photos Formation agents radio Koutiala Bougouni 2014\IMG_89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0"/>
            <a:ext cx="2483768" cy="1196752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755576" y="1268760"/>
            <a:ext cx="807169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Différentes formations réalisées pour le renforcement de capacités des coopératives </a:t>
            </a:r>
            <a:endParaRPr lang="fr-FR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"/>
            <a:ext cx="3347417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0187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820472" y="6146308"/>
            <a:ext cx="323528" cy="711692"/>
          </a:xfrm>
          <a:prstGeom prst="rect">
            <a:avLst/>
          </a:prstGeom>
          <a:solidFill>
            <a:srgbClr val="F68B32"/>
          </a:solidFill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IN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2701" y="0"/>
            <a:ext cx="696269" cy="6885384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154" y="6077231"/>
            <a:ext cx="4917910" cy="667182"/>
            <a:chOff x="1774046" y="6078378"/>
            <a:chExt cx="4917910" cy="667182"/>
          </a:xfrm>
        </p:grpSpPr>
        <p:sp>
          <p:nvSpPr>
            <p:cNvPr id="2" name="Rectangle 1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027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369470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12131982"/>
              </p:ext>
            </p:extLst>
          </p:nvPr>
        </p:nvGraphicFramePr>
        <p:xfrm>
          <a:off x="2843809" y="1052736"/>
          <a:ext cx="5976663" cy="4752527"/>
        </p:xfrm>
        <a:graphic>
          <a:graphicData uri="http://schemas.openxmlformats.org/drawingml/2006/table">
            <a:tbl>
              <a:tblPr/>
              <a:tblGrid>
                <a:gridCol w="1066164"/>
                <a:gridCol w="656100"/>
                <a:gridCol w="656100"/>
                <a:gridCol w="656100"/>
                <a:gridCol w="656100"/>
                <a:gridCol w="656100"/>
                <a:gridCol w="839320"/>
                <a:gridCol w="790679"/>
              </a:tblGrid>
              <a:tr h="132743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Variété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Culture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Point fixe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Journée semence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Jeunes vendeurs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Vente aux 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projets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Totale vendue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</a:tr>
              <a:tr h="67191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Sorgho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  <a:tr h="36053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Pablo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Sorgho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36053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Sewa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Sorgho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65552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Grinkan Yèrèwolo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</a:tr>
              <a:tr h="67191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Sorgho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36053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Tièblé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Sorgho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34414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Toroniou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83568" y="44624"/>
            <a:ext cx="8136904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Semence certifiée vendue au niveau local par les </a:t>
            </a:r>
            <a:r>
              <a:rPr lang="fr-FR" sz="2800" dirty="0" smtClean="0"/>
              <a:t>coopératives kg </a:t>
            </a:r>
            <a:r>
              <a:rPr lang="fr-FR" sz="2800" dirty="0" smtClean="0"/>
              <a:t>(production 2013-vente saison 2014 </a:t>
            </a:r>
            <a:endParaRPr lang="fr-FR" sz="2800" dirty="0"/>
          </a:p>
        </p:txBody>
      </p:sp>
      <p:pic>
        <p:nvPicPr>
          <p:cNvPr id="15" name="Picture 7" descr="E:\Photo  activités Koutiala 2014 Ousmane\20140706_16201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2304256" cy="1484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8" descr="E:\Photo  activités Koutiala 2014 Ousmane\20140711_13550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19"/>
            <a:ext cx="2088232" cy="1368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9" descr="E:\Photo  activités Koutiala 2014 Ousmane\20140706_100611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532"/>
          <a:stretch/>
        </p:blipFill>
        <p:spPr bwMode="auto">
          <a:xfrm>
            <a:off x="539552" y="4149081"/>
            <a:ext cx="2232248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388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8820472" y="6146308"/>
            <a:ext cx="323528" cy="711692"/>
          </a:xfrm>
          <a:prstGeom prst="rect">
            <a:avLst/>
          </a:prstGeom>
          <a:solidFill>
            <a:srgbClr val="F68B32"/>
          </a:solidFill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IN"/>
          </a:p>
        </p:txBody>
      </p:sp>
      <p:sp>
        <p:nvSpPr>
          <p:cNvPr id="14" name="Rectangle 13"/>
          <p:cNvSpPr/>
          <p:nvPr/>
        </p:nvSpPr>
        <p:spPr>
          <a:xfrm>
            <a:off x="0" y="58465"/>
            <a:ext cx="395536" cy="6250855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/>
          <p:cNvSpPr/>
          <p:nvPr/>
        </p:nvSpPr>
        <p:spPr>
          <a:xfrm>
            <a:off x="-15453" y="5896966"/>
            <a:ext cx="627013" cy="961034"/>
          </a:xfrm>
          <a:prstGeom prst="rect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4644008" y="4467388"/>
            <a:ext cx="3391516" cy="0"/>
          </a:xfrm>
          <a:prstGeom prst="line">
            <a:avLst/>
          </a:prstGeom>
          <a:solidFill>
            <a:srgbClr val="FFCC00"/>
          </a:solidFill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E:\Vengal Backup\D\Jobs\IC Logos\For Intranet\5 Basi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194" y="6025787"/>
            <a:ext cx="1862499" cy="703391"/>
          </a:xfrm>
          <a:prstGeom prst="rect">
            <a:avLst/>
          </a:prstGeom>
          <a:solidFill>
            <a:schemeClr val="bg1"/>
          </a:solidFill>
          <a:extLst/>
        </p:spPr>
      </p:pic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395535" y="1548862"/>
          <a:ext cx="8640960" cy="4826717"/>
        </p:xfrm>
        <a:graphic>
          <a:graphicData uri="http://schemas.openxmlformats.org/drawingml/2006/table">
            <a:tbl>
              <a:tblPr/>
              <a:tblGrid>
                <a:gridCol w="1181902"/>
                <a:gridCol w="1350429"/>
                <a:gridCol w="625131"/>
                <a:gridCol w="505055"/>
                <a:gridCol w="505055"/>
                <a:gridCol w="632962"/>
                <a:gridCol w="731818"/>
                <a:gridCol w="484442"/>
                <a:gridCol w="777807"/>
                <a:gridCol w="546827"/>
                <a:gridCol w="1299532"/>
              </a:tblGrid>
              <a:tr h="488809">
                <a:tc rowSpan="2">
                  <a:txBody>
                    <a:bodyPr/>
                    <a:lstStyle/>
                    <a:p>
                      <a:pPr algn="ctr" fontAlgn="t"/>
                      <a:endParaRPr lang="fr-FR" sz="1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t"/>
                      <a:endParaRPr lang="fr-FR" sz="1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t"/>
                      <a:endParaRPr lang="fr-FR" sz="1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t"/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 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Coopérative 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Sorgho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hybbride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Sorgho OPV 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 OPV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Niébé OPV 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Contact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</a:tr>
              <a:tr h="59571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Pablo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Fadda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Sewa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Nieleni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Jakumben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Tieble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Toroniou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Wilibali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DD9"/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Kintieri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Dunkafa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76907797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Mpessoba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Jigiseme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458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394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78445333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Koutiala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PDRN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1139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74543117</a:t>
                      </a:r>
                    </a:p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Kiffosso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Seneyiriwaton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75348057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Karangana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Wongon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1728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938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73334205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Sirakele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Tiessiriton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78073714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Farakala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Saniyaton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65533134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Nangola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Noumpagnon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64619403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Namponsela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Jigisèmè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986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73176764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Namponsela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Suturaton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73176764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8809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N'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Golonianasso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3CPCV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69770726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461">
                <a:tc gridSpan="2"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Totale disponible  Kg 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6374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2927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1100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900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420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2285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3" name="Picture 1" descr="C:\Users\user\Desktop\Photos\Photoss  champs de Niebe pour femmes de Sirakele\Phots champs hybrides Dioila 2014\IMG_91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0"/>
            <a:ext cx="2520280" cy="980728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0"/>
            <a:ext cx="230425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0" descr="E:\Photo  activités Koutiala 2014 Ousmane\20140703_092859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1691680" cy="980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-171400"/>
            <a:ext cx="2736304" cy="115212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467544" y="980728"/>
            <a:ext cx="842493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/>
              <a:t>Semence certifiée produite  par les coopératives</a:t>
            </a:r>
            <a:r>
              <a:rPr lang="fr-FR" sz="2400" smtClean="0"/>
              <a:t>, </a:t>
            </a:r>
            <a:r>
              <a:rPr lang="fr-FR" sz="2400" smtClean="0"/>
              <a:t>kg- </a:t>
            </a:r>
            <a:r>
              <a:rPr lang="fr-FR" sz="2400" dirty="0" smtClean="0"/>
              <a:t>saison2014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370266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8820472" y="6146308"/>
            <a:ext cx="323528" cy="711692"/>
          </a:xfrm>
          <a:prstGeom prst="rect">
            <a:avLst/>
          </a:prstGeom>
          <a:solidFill>
            <a:srgbClr val="F68B32"/>
          </a:solidFill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IN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2701" y="0"/>
            <a:ext cx="696269" cy="6885384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0154" y="6077231"/>
            <a:ext cx="4917910" cy="667182"/>
            <a:chOff x="1774046" y="6078378"/>
            <a:chExt cx="4917910" cy="667182"/>
          </a:xfrm>
        </p:grpSpPr>
        <p:sp>
          <p:nvSpPr>
            <p:cNvPr id="2" name="Rectangle 1"/>
            <p:cNvSpPr/>
            <p:nvPr/>
          </p:nvSpPr>
          <p:spPr>
            <a:xfrm>
              <a:off x="1774046" y="6078378"/>
              <a:ext cx="4917910" cy="667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027" name="Picture 3" descr="D:\Jobs 2013\ID and Visiting cards\ICRISAT-Logo-Extended Gree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5598" y="6146308"/>
              <a:ext cx="4694805" cy="523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369470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19672" y="1895341"/>
            <a:ext cx="7056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dirty="0" smtClean="0"/>
              <a:t>Disponibilité de semence de diverses cultures et variétés  améliorées 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Echanges communautaires (producteurs impliqués dans les deux projets et autres) 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Diffusion des semences hybrides favorise l’ouverture à l’innovation et l’intensification 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Intérêt des coopératives semainières pour  la s interaction variété environnement (système) 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Echanges d’expérience entre  le personnel des deux projets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Besoin de nouvelles variétés pour les coopératives </a:t>
            </a:r>
          </a:p>
          <a:p>
            <a:pPr>
              <a:buFont typeface="Arial" pitchFamily="34" charset="0"/>
              <a:buChar char="•"/>
            </a:pPr>
            <a:r>
              <a:rPr lang="fr-FR" sz="2000" dirty="0" smtClean="0"/>
              <a:t>Diverses compétences au sein des organisations  (exemple : ONG)</a:t>
            </a:r>
            <a:endParaRPr lang="fr-FR" sz="2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1488141" y="1124744"/>
            <a:ext cx="711630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400" dirty="0" smtClean="0"/>
              <a:t>Opportunités/Synergie  entre FARM Sem et </a:t>
            </a:r>
            <a:r>
              <a:rPr lang="fr-FR" sz="2400" dirty="0" err="1" smtClean="0"/>
              <a:t>Africa</a:t>
            </a:r>
            <a:r>
              <a:rPr lang="fr-FR" sz="2400" dirty="0" smtClean="0"/>
              <a:t> </a:t>
            </a:r>
            <a:r>
              <a:rPr lang="fr-FR" sz="2400" dirty="0" err="1" smtClean="0"/>
              <a:t>rising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11388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2547365" y="3212976"/>
            <a:ext cx="34647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600" dirty="0" smtClean="0"/>
              <a:t>MERCI</a:t>
            </a:r>
            <a:endParaRPr lang="fr-FR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485</Words>
  <Application>Microsoft Office PowerPoint</Application>
  <PresentationFormat>Affichage à l'écran (4:3)</PresentationFormat>
  <Paragraphs>332</Paragraphs>
  <Slides>8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user</dc:creator>
  <cp:lastModifiedBy>marc traore</cp:lastModifiedBy>
  <cp:revision>13</cp:revision>
  <dcterms:created xsi:type="dcterms:W3CDTF">2015-02-24T23:43:09Z</dcterms:created>
  <dcterms:modified xsi:type="dcterms:W3CDTF">2015-02-27T13:14:28Z</dcterms:modified>
</cp:coreProperties>
</file>